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3" r:id="rId2"/>
    <p:sldId id="305" r:id="rId3"/>
    <p:sldId id="304" r:id="rId4"/>
    <p:sldId id="258" r:id="rId5"/>
    <p:sldId id="281" r:id="rId6"/>
    <p:sldId id="283" r:id="rId7"/>
    <p:sldId id="282" r:id="rId8"/>
    <p:sldId id="284" r:id="rId9"/>
    <p:sldId id="285" r:id="rId10"/>
    <p:sldId id="287" r:id="rId11"/>
    <p:sldId id="297" r:id="rId12"/>
    <p:sldId id="286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302" r:id="rId23"/>
    <p:sldId id="298" r:id="rId24"/>
    <p:sldId id="263" r:id="rId25"/>
    <p:sldId id="306" r:id="rId26"/>
    <p:sldId id="307" r:id="rId27"/>
    <p:sldId id="299" r:id="rId28"/>
    <p:sldId id="260" r:id="rId29"/>
    <p:sldId id="30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76C"/>
    <a:srgbClr val="FFDEB7"/>
    <a:srgbClr val="039ABD"/>
    <a:srgbClr val="C2F1FE"/>
    <a:srgbClr val="FDBB63"/>
    <a:srgbClr val="D9D7D6"/>
    <a:srgbClr val="6C6B71"/>
    <a:srgbClr val="F5DDBD"/>
    <a:srgbClr val="2E849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21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49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55795-2986-415B-A43A-616A0A92E41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5282E-9F8D-4535-9EEA-05DBB8A72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54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C30749-8F18-4410-8EFB-5E5342F70C2B}"/>
              </a:ext>
            </a:extLst>
          </p:cNvPr>
          <p:cNvSpPr txBox="1"/>
          <p:nvPr/>
        </p:nvSpPr>
        <p:spPr>
          <a:xfrm>
            <a:off x="3568348" y="5097574"/>
            <a:ext cx="48853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SSAFY</a:t>
            </a:r>
            <a:r>
              <a:rPr lang="ko-KR" altLang="en-US" sz="4000" b="1" dirty="0">
                <a:solidFill>
                  <a:schemeClr val="bg1"/>
                </a:solidFill>
              </a:rPr>
              <a:t> 대전 </a:t>
            </a:r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r>
              <a:rPr lang="ko-KR" altLang="en-US" sz="4000" b="1" dirty="0">
                <a:solidFill>
                  <a:schemeClr val="bg1"/>
                </a:solidFill>
              </a:rPr>
              <a:t>반 </a:t>
            </a:r>
            <a:r>
              <a:rPr lang="en-US" altLang="ko-KR" sz="4000" b="1" dirty="0">
                <a:solidFill>
                  <a:schemeClr val="bg1"/>
                </a:solidFill>
              </a:rPr>
              <a:t>6</a:t>
            </a:r>
            <a:r>
              <a:rPr lang="ko-KR" altLang="en-US" sz="4000" b="1" dirty="0">
                <a:solidFill>
                  <a:schemeClr val="bg1"/>
                </a:solidFill>
              </a:rPr>
              <a:t>팀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서준희 최진호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87D1B-4F6D-4ADE-A876-250E2424B0B1}"/>
              </a:ext>
            </a:extLst>
          </p:cNvPr>
          <p:cNvSpPr txBox="1"/>
          <p:nvPr/>
        </p:nvSpPr>
        <p:spPr>
          <a:xfrm>
            <a:off x="1994520" y="2140142"/>
            <a:ext cx="80329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트레이너가</a:t>
            </a:r>
            <a:r>
              <a:rPr lang="en-US" altLang="ko-KR" sz="7200" b="1" dirty="0">
                <a:solidFill>
                  <a:schemeClr val="bg1"/>
                </a:solidFill>
              </a:rPr>
              <a:t> </a:t>
            </a:r>
            <a:r>
              <a:rPr lang="ko-KR" altLang="en-US" sz="7200" b="1" dirty="0">
                <a:solidFill>
                  <a:schemeClr val="bg1"/>
                </a:solidFill>
              </a:rPr>
              <a:t>내 집에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SSAFIT</a:t>
            </a:r>
          </a:p>
        </p:txBody>
      </p:sp>
    </p:spTree>
    <p:extLst>
      <p:ext uri="{BB962C8B-B14F-4D97-AF65-F5344CB8AC3E}">
        <p14:creationId xmlns:p14="http://schemas.microsoft.com/office/powerpoint/2010/main" val="292491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8980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개발 일정</a:t>
            </a:r>
          </a:p>
        </p:txBody>
      </p:sp>
      <p:cxnSp>
        <p:nvCxnSpPr>
          <p:cNvPr id="338" name="직선 연결선 337">
            <a:extLst>
              <a:ext uri="{FF2B5EF4-FFF2-40B4-BE49-F238E27FC236}">
                <a16:creationId xmlns:a16="http://schemas.microsoft.com/office/drawing/2014/main" id="{21D7C9D3-C846-4BA9-93C9-2246A8267EA6}"/>
              </a:ext>
            </a:extLst>
          </p:cNvPr>
          <p:cNvCxnSpPr/>
          <p:nvPr/>
        </p:nvCxnSpPr>
        <p:spPr>
          <a:xfrm>
            <a:off x="0" y="3596786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연결선 338">
            <a:extLst>
              <a:ext uri="{FF2B5EF4-FFF2-40B4-BE49-F238E27FC236}">
                <a16:creationId xmlns:a16="http://schemas.microsoft.com/office/drawing/2014/main" id="{5976A94D-2940-44DC-8CDA-7D1236DAAB2B}"/>
              </a:ext>
            </a:extLst>
          </p:cNvPr>
          <p:cNvCxnSpPr/>
          <p:nvPr/>
        </p:nvCxnSpPr>
        <p:spPr>
          <a:xfrm flipV="1">
            <a:off x="1860351" y="3580136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B5070818-0427-4D3C-8197-13884EE9FBBC}"/>
              </a:ext>
            </a:extLst>
          </p:cNvPr>
          <p:cNvCxnSpPr/>
          <p:nvPr/>
        </p:nvCxnSpPr>
        <p:spPr>
          <a:xfrm flipV="1">
            <a:off x="3069175" y="210487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5944590F-AD39-451A-84E6-7B50E3D628F7}"/>
              </a:ext>
            </a:extLst>
          </p:cNvPr>
          <p:cNvCxnSpPr/>
          <p:nvPr/>
        </p:nvCxnSpPr>
        <p:spPr>
          <a:xfrm flipV="1">
            <a:off x="4657835" y="3588037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941318E9-F838-4360-9B99-0D1AADAAF670}"/>
              </a:ext>
            </a:extLst>
          </p:cNvPr>
          <p:cNvCxnSpPr>
            <a:cxnSpLocks/>
          </p:cNvCxnSpPr>
          <p:nvPr/>
        </p:nvCxnSpPr>
        <p:spPr>
          <a:xfrm flipV="1">
            <a:off x="5122331" y="210487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254F3AFC-29A7-4C1D-BA13-7C962571EDBE}"/>
              </a:ext>
            </a:extLst>
          </p:cNvPr>
          <p:cNvSpPr txBox="1"/>
          <p:nvPr/>
        </p:nvSpPr>
        <p:spPr>
          <a:xfrm>
            <a:off x="5211231" y="2084309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22.05.20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AE477ED-4DE7-4E0E-BDC7-511EBE06B877}"/>
              </a:ext>
            </a:extLst>
          </p:cNvPr>
          <p:cNvSpPr txBox="1"/>
          <p:nvPr/>
        </p:nvSpPr>
        <p:spPr>
          <a:xfrm>
            <a:off x="4683235" y="3990637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22.05.19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F8BB5133-6E86-4D46-B589-588DFEA194DA}"/>
              </a:ext>
            </a:extLst>
          </p:cNvPr>
          <p:cNvSpPr txBox="1"/>
          <p:nvPr/>
        </p:nvSpPr>
        <p:spPr>
          <a:xfrm>
            <a:off x="3158076" y="2084309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22.05.18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76BFE325-18AD-4C45-85FB-707053E4D95E}"/>
              </a:ext>
            </a:extLst>
          </p:cNvPr>
          <p:cNvSpPr txBox="1"/>
          <p:nvPr/>
        </p:nvSpPr>
        <p:spPr>
          <a:xfrm>
            <a:off x="1885751" y="3977526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22.05.17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430A15F-0C06-4A03-A4B8-967B1F4CB162}"/>
              </a:ext>
            </a:extLst>
          </p:cNvPr>
          <p:cNvSpPr txBox="1"/>
          <p:nvPr/>
        </p:nvSpPr>
        <p:spPr>
          <a:xfrm>
            <a:off x="724269" y="2135822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22.05.16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525D9694-65E5-464A-8C1F-31A24817413A}"/>
              </a:ext>
            </a:extLst>
          </p:cNvPr>
          <p:cNvSpPr txBox="1"/>
          <p:nvPr/>
        </p:nvSpPr>
        <p:spPr>
          <a:xfrm>
            <a:off x="1906357" y="4459415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설계</a:t>
            </a:r>
          </a:p>
        </p:txBody>
      </p: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8FA1E98-A48B-4E26-BCD0-1B3B411B0516}"/>
              </a:ext>
            </a:extLst>
          </p:cNvPr>
          <p:cNvCxnSpPr/>
          <p:nvPr/>
        </p:nvCxnSpPr>
        <p:spPr>
          <a:xfrm flipV="1">
            <a:off x="7381758" y="3588036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56C98F86-EEB6-4161-B543-8C5183E62D1E}"/>
              </a:ext>
            </a:extLst>
          </p:cNvPr>
          <p:cNvCxnSpPr/>
          <p:nvPr/>
        </p:nvCxnSpPr>
        <p:spPr>
          <a:xfrm flipV="1">
            <a:off x="7748803" y="210487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711D5951-5013-4EA5-A4EA-EA76AF7A175E}"/>
              </a:ext>
            </a:extLst>
          </p:cNvPr>
          <p:cNvSpPr txBox="1"/>
          <p:nvPr/>
        </p:nvSpPr>
        <p:spPr>
          <a:xfrm>
            <a:off x="7812303" y="2084309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22.05.24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6CACA8F1-EDDF-48CE-A665-222622BCE3E2}"/>
              </a:ext>
            </a:extLst>
          </p:cNvPr>
          <p:cNvSpPr txBox="1"/>
          <p:nvPr/>
        </p:nvSpPr>
        <p:spPr>
          <a:xfrm>
            <a:off x="7407158" y="3965166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22.05.21~23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555063A-9CE9-4022-AC28-E7DEC8B8DEF3}"/>
              </a:ext>
            </a:extLst>
          </p:cNvPr>
          <p:cNvCxnSpPr/>
          <p:nvPr/>
        </p:nvCxnSpPr>
        <p:spPr>
          <a:xfrm>
            <a:off x="609969" y="210487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FAB157B2-98BC-4553-9393-67FBF5360E2C}"/>
              </a:ext>
            </a:extLst>
          </p:cNvPr>
          <p:cNvCxnSpPr/>
          <p:nvPr/>
        </p:nvCxnSpPr>
        <p:spPr>
          <a:xfrm flipV="1">
            <a:off x="9408693" y="3581606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C3820D43-0FDE-46EC-BA03-C0162342BA9B}"/>
              </a:ext>
            </a:extLst>
          </p:cNvPr>
          <p:cNvCxnSpPr/>
          <p:nvPr/>
        </p:nvCxnSpPr>
        <p:spPr>
          <a:xfrm flipV="1">
            <a:off x="9775738" y="210487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61E3E3FD-1096-4A8A-90BE-00AF065E253B}"/>
              </a:ext>
            </a:extLst>
          </p:cNvPr>
          <p:cNvSpPr txBox="1"/>
          <p:nvPr/>
        </p:nvSpPr>
        <p:spPr>
          <a:xfrm>
            <a:off x="9839238" y="2084309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22.05.27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B8250343-9214-4A8F-A5E2-4E8E4F27A477}"/>
              </a:ext>
            </a:extLst>
          </p:cNvPr>
          <p:cNvSpPr txBox="1"/>
          <p:nvPr/>
        </p:nvSpPr>
        <p:spPr>
          <a:xfrm>
            <a:off x="9434093" y="3958736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22.05.25~26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E258B0F2-10DF-4ABC-BF2D-D4D9F564BE70}"/>
              </a:ext>
            </a:extLst>
          </p:cNvPr>
          <p:cNvSpPr txBox="1"/>
          <p:nvPr/>
        </p:nvSpPr>
        <p:spPr>
          <a:xfrm>
            <a:off x="1889162" y="4794274"/>
            <a:ext cx="259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사용할 테이블 및 관계 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DB295FB5-5881-4FE0-820C-2172C2AF6AB3}"/>
              </a:ext>
            </a:extLst>
          </p:cNvPr>
          <p:cNvSpPr txBox="1"/>
          <p:nvPr/>
        </p:nvSpPr>
        <p:spPr>
          <a:xfrm>
            <a:off x="7398953" y="44070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프론트 구현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5E3F3978-23C9-48AA-9909-C22BDE324F50}"/>
              </a:ext>
            </a:extLst>
          </p:cNvPr>
          <p:cNvSpPr txBox="1"/>
          <p:nvPr/>
        </p:nvSpPr>
        <p:spPr>
          <a:xfrm>
            <a:off x="7381758" y="4748412"/>
            <a:ext cx="205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Vue.js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구조 작성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비디오 화면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유저 화면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6B6D30CC-F193-4666-BC25-248C2B85A632}"/>
              </a:ext>
            </a:extLst>
          </p:cNvPr>
          <p:cNvSpPr txBox="1"/>
          <p:nvPr/>
        </p:nvSpPr>
        <p:spPr>
          <a:xfrm>
            <a:off x="4787778" y="4446212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백엔드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구현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1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C84CD03-56FB-4F03-BD23-EECFA36C1419}"/>
              </a:ext>
            </a:extLst>
          </p:cNvPr>
          <p:cNvSpPr txBox="1"/>
          <p:nvPr/>
        </p:nvSpPr>
        <p:spPr>
          <a:xfrm>
            <a:off x="4770583" y="4787610"/>
            <a:ext cx="25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SpringBoot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DTO, DAO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8A8DE2DF-DBE0-4E24-A9E1-23892981B62A}"/>
              </a:ext>
            </a:extLst>
          </p:cNvPr>
          <p:cNvSpPr txBox="1"/>
          <p:nvPr/>
        </p:nvSpPr>
        <p:spPr>
          <a:xfrm>
            <a:off x="9468483" y="4380511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디버깅 및 디자인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ADA6A794-13D4-4DC2-B95C-A010ED1C5795}"/>
              </a:ext>
            </a:extLst>
          </p:cNvPr>
          <p:cNvSpPr txBox="1"/>
          <p:nvPr/>
        </p:nvSpPr>
        <p:spPr>
          <a:xfrm>
            <a:off x="9451288" y="4721909"/>
            <a:ext cx="205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캘린더 기능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36D077CF-9411-45C3-9295-737EDDA0A040}"/>
              </a:ext>
            </a:extLst>
          </p:cNvPr>
          <p:cNvSpPr txBox="1"/>
          <p:nvPr/>
        </p:nvSpPr>
        <p:spPr>
          <a:xfrm>
            <a:off x="726372" y="2615158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구조 및 아이디어 회의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ECEE562C-2C63-4392-B9B4-B6FA3C0A8BFF}"/>
              </a:ext>
            </a:extLst>
          </p:cNvPr>
          <p:cNvSpPr txBox="1"/>
          <p:nvPr/>
        </p:nvSpPr>
        <p:spPr>
          <a:xfrm>
            <a:off x="5217491" y="2464129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백엔드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구현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2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FBCCBD0-60FE-4452-AB63-A68EEF28245B}"/>
              </a:ext>
            </a:extLst>
          </p:cNvPr>
          <p:cNvSpPr txBox="1"/>
          <p:nvPr/>
        </p:nvSpPr>
        <p:spPr>
          <a:xfrm>
            <a:off x="7828779" y="2525007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프론트 구현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E085C5CC-723D-41B9-AC86-1F8E31360E74}"/>
              </a:ext>
            </a:extLst>
          </p:cNvPr>
          <p:cNvSpPr txBox="1"/>
          <p:nvPr/>
        </p:nvSpPr>
        <p:spPr>
          <a:xfrm>
            <a:off x="7812303" y="2866405"/>
            <a:ext cx="187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비디오 기능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유저 기능 구현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6BB59C1D-91B8-4204-9C52-3A732ABC9D4C}"/>
              </a:ext>
            </a:extLst>
          </p:cNvPr>
          <p:cNvSpPr txBox="1"/>
          <p:nvPr/>
        </p:nvSpPr>
        <p:spPr>
          <a:xfrm>
            <a:off x="9887114" y="2525007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최종 제출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144E494C-1921-4F8D-A4F2-4A980049C369}"/>
              </a:ext>
            </a:extLst>
          </p:cNvPr>
          <p:cNvSpPr txBox="1"/>
          <p:nvPr/>
        </p:nvSpPr>
        <p:spPr>
          <a:xfrm>
            <a:off x="3160292" y="2477140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 구성 회의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E00F7114-E680-4601-BBF4-D11DA41DFC0F}"/>
              </a:ext>
            </a:extLst>
          </p:cNvPr>
          <p:cNvSpPr txBox="1"/>
          <p:nvPr/>
        </p:nvSpPr>
        <p:spPr>
          <a:xfrm>
            <a:off x="3143097" y="2818538"/>
            <a:ext cx="195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화면 초안 작성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4253B8-DC51-4BFB-9F55-F56C0B430033}"/>
              </a:ext>
            </a:extLst>
          </p:cNvPr>
          <p:cNvSpPr txBox="1"/>
          <p:nvPr/>
        </p:nvSpPr>
        <p:spPr>
          <a:xfrm>
            <a:off x="5220451" y="2800459"/>
            <a:ext cx="25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SpringBoot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 Controller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동작 확인</a:t>
            </a:r>
          </a:p>
        </p:txBody>
      </p:sp>
    </p:spTree>
    <p:extLst>
      <p:ext uri="{BB962C8B-B14F-4D97-AF65-F5344CB8AC3E}">
        <p14:creationId xmlns:p14="http://schemas.microsoft.com/office/powerpoint/2010/main" val="279690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2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5113199" y="3105834"/>
            <a:ext cx="1965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3525553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8709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10647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메인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294B2D-84F4-4F8A-8B8A-ADC9C9D9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71" y="1948047"/>
            <a:ext cx="6744566" cy="42176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8C20D12-9F32-41C2-908D-99A6F267E9BF}"/>
              </a:ext>
            </a:extLst>
          </p:cNvPr>
          <p:cNvSpPr txBox="1"/>
          <p:nvPr/>
        </p:nvSpPr>
        <p:spPr>
          <a:xfrm>
            <a:off x="8552379" y="1698176"/>
            <a:ext cx="2559756" cy="123110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바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SSAFIT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로고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홈으로 이동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: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폼으로 이동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폼으로 이동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로그아웃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로그아웃 기능 수행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마이페이지로 이동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5BF1BF-5F3D-48A5-B7B9-7C2976868A11}"/>
              </a:ext>
            </a:extLst>
          </p:cNvPr>
          <p:cNvSpPr/>
          <p:nvPr/>
        </p:nvSpPr>
        <p:spPr>
          <a:xfrm>
            <a:off x="1266199" y="1517868"/>
            <a:ext cx="6972112" cy="7724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8C29905-6E4F-4FC4-99BA-F9C756AC013E}"/>
              </a:ext>
            </a:extLst>
          </p:cNvPr>
          <p:cNvCxnSpPr>
            <a:cxnSpLocks/>
            <a:stCxn id="11" idx="3"/>
            <a:endCxn id="57" idx="1"/>
          </p:cNvCxnSpPr>
          <p:nvPr/>
        </p:nvCxnSpPr>
        <p:spPr>
          <a:xfrm>
            <a:off x="8238311" y="1904114"/>
            <a:ext cx="314068" cy="40961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537CF11-F7B1-4918-8064-06F65673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42" y="1544008"/>
            <a:ext cx="915972" cy="38121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BC8961D-7150-4379-98E9-31FEB4F2B202}"/>
              </a:ext>
            </a:extLst>
          </p:cNvPr>
          <p:cNvSpPr/>
          <p:nvPr/>
        </p:nvSpPr>
        <p:spPr>
          <a:xfrm>
            <a:off x="3344093" y="2313730"/>
            <a:ext cx="2812869" cy="31626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E0B958-E1F9-4817-B038-4B129D4B4B12}"/>
              </a:ext>
            </a:extLst>
          </p:cNvPr>
          <p:cNvSpPr txBox="1"/>
          <p:nvPr/>
        </p:nvSpPr>
        <p:spPr>
          <a:xfrm>
            <a:off x="8552379" y="3305427"/>
            <a:ext cx="2559756" cy="4924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바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키워드로 영상 검색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5A14D23-57B2-4574-A095-73C48FDC9578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>
          <a:xfrm>
            <a:off x="6156962" y="2471862"/>
            <a:ext cx="2395417" cy="1079787"/>
          </a:xfrm>
          <a:prstGeom prst="bentConnector3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3D6398B-76A5-428C-B6C4-3BF904C6F290}"/>
              </a:ext>
            </a:extLst>
          </p:cNvPr>
          <p:cNvSpPr/>
          <p:nvPr/>
        </p:nvSpPr>
        <p:spPr>
          <a:xfrm>
            <a:off x="3936275" y="2691655"/>
            <a:ext cx="1619795" cy="31626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3A5C5E-F51D-44A5-BF5A-26E0C0D7F46F}"/>
              </a:ext>
            </a:extLst>
          </p:cNvPr>
          <p:cNvSpPr txBox="1"/>
          <p:nvPr/>
        </p:nvSpPr>
        <p:spPr>
          <a:xfrm>
            <a:off x="8552379" y="4174015"/>
            <a:ext cx="2021562" cy="6771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운동 부위 버튼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버튼에 해당하는 영상 목록 호출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EA0A9536-689F-41FD-9745-4BCEBA550F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5556070" y="2846168"/>
            <a:ext cx="2996309" cy="166640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4E08959-61F1-45FF-84F0-076E4DA5CAC5}"/>
              </a:ext>
            </a:extLst>
          </p:cNvPr>
          <p:cNvSpPr/>
          <p:nvPr/>
        </p:nvSpPr>
        <p:spPr>
          <a:xfrm>
            <a:off x="5895701" y="4676671"/>
            <a:ext cx="1358541" cy="164351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3C76BBC-3F0C-447D-BB89-C28FF3841BD2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>
            <a:off x="7156271" y="5255818"/>
            <a:ext cx="1396108" cy="310004"/>
          </a:xfrm>
          <a:prstGeom prst="bentConnector3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4E41467-555E-4491-819F-D98E27F14EBF}"/>
              </a:ext>
            </a:extLst>
          </p:cNvPr>
          <p:cNvSpPr txBox="1"/>
          <p:nvPr/>
        </p:nvSpPr>
        <p:spPr>
          <a:xfrm>
            <a:off x="8552379" y="5227268"/>
            <a:ext cx="2021562" cy="6771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썸네일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클릭 시 해당 영상 시청 화면으로 이동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28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8709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1444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검색 결과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294B2D-84F4-4F8A-8B8A-ADC9C9D933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4627" y="1948047"/>
            <a:ext cx="6615254" cy="42176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0E0B958-E1F9-4817-B038-4B129D4B4B12}"/>
              </a:ext>
            </a:extLst>
          </p:cNvPr>
          <p:cNvSpPr txBox="1"/>
          <p:nvPr/>
        </p:nvSpPr>
        <p:spPr>
          <a:xfrm>
            <a:off x="8874596" y="2086644"/>
            <a:ext cx="2559756" cy="4924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검색 </a:t>
            </a: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키워드가 포함된 제목의 영상 목록 호출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5A14D23-57B2-4574-A095-73C48FDC9578}"/>
              </a:ext>
            </a:extLst>
          </p:cNvPr>
          <p:cNvCxnSpPr>
            <a:cxnSpLocks/>
            <a:stCxn id="71" idx="3"/>
            <a:endCxn id="66" idx="1"/>
          </p:cNvCxnSpPr>
          <p:nvPr/>
        </p:nvCxnSpPr>
        <p:spPr>
          <a:xfrm flipV="1">
            <a:off x="7289074" y="2332866"/>
            <a:ext cx="1585522" cy="104903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3D6398B-76A5-428C-B6C4-3BF904C6F290}"/>
              </a:ext>
            </a:extLst>
          </p:cNvPr>
          <p:cNvSpPr/>
          <p:nvPr/>
        </p:nvSpPr>
        <p:spPr>
          <a:xfrm>
            <a:off x="1654629" y="2313730"/>
            <a:ext cx="5634445" cy="21363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65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8709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1444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영상 시청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294B2D-84F4-4F8A-8B8A-ADC9C9D933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601" y="1383972"/>
            <a:ext cx="7087255" cy="47817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BC8961D-7150-4379-98E9-31FEB4F2B202}"/>
              </a:ext>
            </a:extLst>
          </p:cNvPr>
          <p:cNvSpPr/>
          <p:nvPr/>
        </p:nvSpPr>
        <p:spPr>
          <a:xfrm>
            <a:off x="1010197" y="1456950"/>
            <a:ext cx="5111930" cy="29495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E0B958-E1F9-4817-B038-4B129D4B4B12}"/>
              </a:ext>
            </a:extLst>
          </p:cNvPr>
          <p:cNvSpPr txBox="1"/>
          <p:nvPr/>
        </p:nvSpPr>
        <p:spPr>
          <a:xfrm>
            <a:off x="8552379" y="1598544"/>
            <a:ext cx="2629422" cy="4924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선택한 영상 이 보이는 부분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5A14D23-57B2-4574-A095-73C48FDC9578}"/>
              </a:ext>
            </a:extLst>
          </p:cNvPr>
          <p:cNvCxnSpPr>
            <a:cxnSpLocks/>
            <a:stCxn id="82" idx="3"/>
            <a:endCxn id="75" idx="1"/>
          </p:cNvCxnSpPr>
          <p:nvPr/>
        </p:nvCxnSpPr>
        <p:spPr>
          <a:xfrm flipV="1">
            <a:off x="7802883" y="2713354"/>
            <a:ext cx="749495" cy="71564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03A5C5E-F51D-44A5-BF5A-26E0C0D7F46F}"/>
              </a:ext>
            </a:extLst>
          </p:cNvPr>
          <p:cNvSpPr txBox="1"/>
          <p:nvPr/>
        </p:nvSpPr>
        <p:spPr>
          <a:xfrm>
            <a:off x="8552378" y="2467132"/>
            <a:ext cx="2629423" cy="4924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추천 영상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선택한 운동과는 다른 부위의 영상 추천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EA0A9536-689F-41FD-9745-4BCEBA550F73}"/>
              </a:ext>
            </a:extLst>
          </p:cNvPr>
          <p:cNvCxnSpPr>
            <a:cxnSpLocks/>
            <a:stCxn id="64" idx="0"/>
            <a:endCxn id="66" idx="1"/>
          </p:cNvCxnSpPr>
          <p:nvPr/>
        </p:nvCxnSpPr>
        <p:spPr>
          <a:xfrm rot="16200000" flipH="1">
            <a:off x="5865362" y="-842250"/>
            <a:ext cx="387816" cy="4986217"/>
          </a:xfrm>
          <a:prstGeom prst="bentConnector4">
            <a:avLst>
              <a:gd name="adj1" fmla="val -58945"/>
              <a:gd name="adj2" fmla="val 7563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4E08959-61F1-45FF-84F0-076E4DA5CAC5}"/>
              </a:ext>
            </a:extLst>
          </p:cNvPr>
          <p:cNvSpPr/>
          <p:nvPr/>
        </p:nvSpPr>
        <p:spPr>
          <a:xfrm>
            <a:off x="6229560" y="1456949"/>
            <a:ext cx="1573323" cy="39441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3C76BBC-3F0C-447D-BB89-C28FF3841BD2}"/>
              </a:ext>
            </a:extLst>
          </p:cNvPr>
          <p:cNvCxnSpPr>
            <a:cxnSpLocks/>
            <a:stCxn id="90" idx="1"/>
            <a:endCxn id="29" idx="3"/>
          </p:cNvCxnSpPr>
          <p:nvPr/>
        </p:nvCxnSpPr>
        <p:spPr>
          <a:xfrm rot="10800000" flipV="1">
            <a:off x="6154587" y="3858939"/>
            <a:ext cx="2397792" cy="107446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4E41467-555E-4491-819F-D98E27F14EBF}"/>
              </a:ext>
            </a:extLst>
          </p:cNvPr>
          <p:cNvSpPr txBox="1"/>
          <p:nvPr/>
        </p:nvSpPr>
        <p:spPr>
          <a:xfrm>
            <a:off x="8552379" y="3520385"/>
            <a:ext cx="2629424" cy="6771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시청 횟수 및 찜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시청 횟수를 나타내는 숫자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찜 하여 찜리스트에 영상 추가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기능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14DCA9-C18E-422A-AFC6-A86B74A906DB}"/>
              </a:ext>
            </a:extLst>
          </p:cNvPr>
          <p:cNvSpPr/>
          <p:nvPr/>
        </p:nvSpPr>
        <p:spPr>
          <a:xfrm>
            <a:off x="5408023" y="4789713"/>
            <a:ext cx="746564" cy="2873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036FA64-3BC2-4671-B192-A7884CDD6759}"/>
              </a:ext>
            </a:extLst>
          </p:cNvPr>
          <p:cNvSpPr/>
          <p:nvPr/>
        </p:nvSpPr>
        <p:spPr>
          <a:xfrm>
            <a:off x="1010196" y="5077095"/>
            <a:ext cx="5085803" cy="10885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62D137-4ECB-4C18-BA4F-7C7FCEE22AA6}"/>
              </a:ext>
            </a:extLst>
          </p:cNvPr>
          <p:cNvSpPr txBox="1"/>
          <p:nvPr/>
        </p:nvSpPr>
        <p:spPr>
          <a:xfrm>
            <a:off x="8552376" y="4371516"/>
            <a:ext cx="3150266" cy="10464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댓글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로그인시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댓글 작성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기능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댓글에 좋아요 및 싫어요 기능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좋아요 많은 순으로 댓글 정렬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 닉네임을 클릭할 시 해당 유저 페이지로 연결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718F849-BB16-4BE7-8029-CFFF9968761B}"/>
              </a:ext>
            </a:extLst>
          </p:cNvPr>
          <p:cNvCxnSpPr>
            <a:cxnSpLocks/>
            <a:stCxn id="45" idx="1"/>
            <a:endCxn id="43" idx="3"/>
          </p:cNvCxnSpPr>
          <p:nvPr/>
        </p:nvCxnSpPr>
        <p:spPr>
          <a:xfrm rot="10800000" flipV="1">
            <a:off x="6096000" y="4894736"/>
            <a:ext cx="2456377" cy="72664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8262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16113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로그인</a:t>
            </a:r>
            <a:r>
              <a:rPr lang="en-US" altLang="ko-KR" sz="1300" dirty="0">
                <a:solidFill>
                  <a:schemeClr val="bg1"/>
                </a:solidFill>
              </a:rPr>
              <a:t> </a:t>
            </a:r>
            <a:r>
              <a:rPr lang="ko-KR" altLang="en-US" sz="1300" dirty="0">
                <a:solidFill>
                  <a:schemeClr val="bg1"/>
                </a:solidFill>
              </a:rPr>
              <a:t>및 회원가입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E0B958-E1F9-4817-B038-4B129D4B4B12}"/>
              </a:ext>
            </a:extLst>
          </p:cNvPr>
          <p:cNvSpPr txBox="1"/>
          <p:nvPr/>
        </p:nvSpPr>
        <p:spPr>
          <a:xfrm>
            <a:off x="3240150" y="2257110"/>
            <a:ext cx="2855850" cy="8617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가입된 아이디 및 비밀번호로 로그인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가입된 아이디 와 비밀번호가 일치하지 않으면 로그인 불가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5A14D23-57B2-4574-A095-73C48FDC9578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8330314" y="2862637"/>
            <a:ext cx="749495" cy="34631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03A5C5E-F51D-44A5-BF5A-26E0C0D7F46F}"/>
              </a:ext>
            </a:extLst>
          </p:cNvPr>
          <p:cNvSpPr txBox="1"/>
          <p:nvPr/>
        </p:nvSpPr>
        <p:spPr>
          <a:xfrm>
            <a:off x="9079809" y="2247084"/>
            <a:ext cx="2772557" cy="123110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이메일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닉네임을 입력하여 회원가입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동일 아이디 가입 불가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내용을 입력하지 않을 경우 가입 불가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이메일 형식에 맞지 않을 경우 가입 불가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FBD146-CAC7-452C-A216-C9631AB2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5" t="7010" r="7139" b="9092"/>
          <a:stretch/>
        </p:blipFill>
        <p:spPr>
          <a:xfrm>
            <a:off x="428358" y="2216919"/>
            <a:ext cx="2464526" cy="22603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F9CC5-6D0C-41DC-8D99-58964428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40" y="2164605"/>
            <a:ext cx="2624504" cy="29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8709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30115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유저 페이지 </a:t>
            </a:r>
            <a:r>
              <a:rPr lang="en-US" altLang="ko-KR" sz="1300" dirty="0">
                <a:solidFill>
                  <a:schemeClr val="bg1"/>
                </a:solidFill>
              </a:rPr>
              <a:t>– </a:t>
            </a:r>
            <a:r>
              <a:rPr lang="ko-KR" altLang="en-US" sz="1300" dirty="0">
                <a:solidFill>
                  <a:schemeClr val="bg1"/>
                </a:solidFill>
              </a:rPr>
              <a:t>마이페이지 </a:t>
            </a:r>
            <a:r>
              <a:rPr lang="en-US" altLang="ko-KR" sz="1300" dirty="0">
                <a:solidFill>
                  <a:schemeClr val="bg1"/>
                </a:solidFill>
              </a:rPr>
              <a:t>– </a:t>
            </a:r>
            <a:r>
              <a:rPr lang="ko-KR" altLang="en-US" sz="1300" dirty="0">
                <a:solidFill>
                  <a:schemeClr val="bg1"/>
                </a:solidFill>
              </a:rPr>
              <a:t>유저 </a:t>
            </a:r>
            <a:r>
              <a:rPr lang="en-US" altLang="ko-KR" sz="1300" dirty="0">
                <a:solidFill>
                  <a:schemeClr val="bg1"/>
                </a:solidFill>
              </a:rPr>
              <a:t>INFO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12D2E5-60B6-499F-A51C-02DDCF45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56" y="1223852"/>
            <a:ext cx="7837714" cy="9904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EA965-50C5-44CA-81E2-893D7872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905" y="2391542"/>
            <a:ext cx="3423382" cy="384822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E83B76-A1FA-4011-B973-0DC76C9587E2}"/>
              </a:ext>
            </a:extLst>
          </p:cNvPr>
          <p:cNvSpPr txBox="1"/>
          <p:nvPr/>
        </p:nvSpPr>
        <p:spPr>
          <a:xfrm>
            <a:off x="4595596" y="1958051"/>
            <a:ext cx="2493181" cy="3119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FC4A8-D1DB-BE4E-C6D1-6637DA062C37}"/>
              </a:ext>
            </a:extLst>
          </p:cNvPr>
          <p:cNvSpPr txBox="1"/>
          <p:nvPr/>
        </p:nvSpPr>
        <p:spPr>
          <a:xfrm>
            <a:off x="6880973" y="3004169"/>
            <a:ext cx="2629422" cy="10464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제외한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Password,</a:t>
            </a:r>
          </a:p>
          <a:p>
            <a:pPr algn="just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 </a:t>
            </a:r>
          </a:p>
          <a:p>
            <a:pPr algn="just"/>
            <a:r>
              <a:rPr lang="en-US" altLang="ko-KR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NickName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수정할 수 있는 페이지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0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8709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27975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유저 페이지 </a:t>
            </a:r>
            <a:r>
              <a:rPr lang="en-US" altLang="ko-KR" sz="1300" dirty="0">
                <a:solidFill>
                  <a:schemeClr val="bg1"/>
                </a:solidFill>
              </a:rPr>
              <a:t>–</a:t>
            </a:r>
            <a:r>
              <a:rPr lang="ko-KR" altLang="en-US" sz="1300" dirty="0">
                <a:solidFill>
                  <a:schemeClr val="bg1"/>
                </a:solidFill>
              </a:rPr>
              <a:t> 마이페이지 </a:t>
            </a:r>
            <a:r>
              <a:rPr lang="en-US" altLang="ko-KR" sz="1300" dirty="0">
                <a:solidFill>
                  <a:schemeClr val="bg1"/>
                </a:solidFill>
              </a:rPr>
              <a:t>– </a:t>
            </a:r>
            <a:r>
              <a:rPr lang="ko-KR" altLang="en-US" sz="1300" dirty="0">
                <a:solidFill>
                  <a:schemeClr val="bg1"/>
                </a:solidFill>
              </a:rPr>
              <a:t>찜 영상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12D2E5-60B6-499F-A51C-02DDCF45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56" y="1223852"/>
            <a:ext cx="7837714" cy="9904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0DDEAA-54AD-4C1E-9C40-1363E436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556" y="2652797"/>
            <a:ext cx="6377109" cy="238265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E83B76-A1FA-4011-B973-0DC76C9587E2}"/>
              </a:ext>
            </a:extLst>
          </p:cNvPr>
          <p:cNvSpPr txBox="1"/>
          <p:nvPr/>
        </p:nvSpPr>
        <p:spPr>
          <a:xfrm>
            <a:off x="4595596" y="1958051"/>
            <a:ext cx="2493181" cy="3119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B80D6-F3D7-393A-B32D-7DEACFC53714}"/>
              </a:ext>
            </a:extLst>
          </p:cNvPr>
          <p:cNvSpPr txBox="1"/>
          <p:nvPr/>
        </p:nvSpPr>
        <p:spPr>
          <a:xfrm>
            <a:off x="8583937" y="2856408"/>
            <a:ext cx="3135483" cy="4924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찜 영상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시청 페이지에서 찜 한 영상들의 목록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20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8709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29177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유저 페이지 </a:t>
            </a:r>
            <a:r>
              <a:rPr lang="en-US" altLang="ko-KR" sz="1300" dirty="0">
                <a:solidFill>
                  <a:schemeClr val="bg1"/>
                </a:solidFill>
              </a:rPr>
              <a:t>–</a:t>
            </a:r>
            <a:r>
              <a:rPr lang="ko-KR" altLang="en-US" sz="1300" dirty="0">
                <a:solidFill>
                  <a:schemeClr val="bg1"/>
                </a:solidFill>
              </a:rPr>
              <a:t> 마이페이지 </a:t>
            </a:r>
            <a:r>
              <a:rPr lang="en-US" altLang="ko-KR" sz="1300" dirty="0">
                <a:solidFill>
                  <a:schemeClr val="bg1"/>
                </a:solidFill>
              </a:rPr>
              <a:t>–</a:t>
            </a:r>
            <a:r>
              <a:rPr lang="ko-KR" altLang="en-US" sz="1300" dirty="0">
                <a:solidFill>
                  <a:schemeClr val="bg1"/>
                </a:solidFill>
              </a:rPr>
              <a:t>리뷰 목록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12D2E5-60B6-499F-A51C-02DDCF45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56" y="1223852"/>
            <a:ext cx="7837714" cy="9904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08AFDB-0413-4BC8-AF5A-13B5CAB3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319" y="2575355"/>
            <a:ext cx="4255203" cy="243287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E83B76-A1FA-4011-B973-0DC76C9587E2}"/>
              </a:ext>
            </a:extLst>
          </p:cNvPr>
          <p:cNvSpPr txBox="1"/>
          <p:nvPr/>
        </p:nvSpPr>
        <p:spPr>
          <a:xfrm>
            <a:off x="4595596" y="1958051"/>
            <a:ext cx="2493181" cy="3119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5996E4-0156-FED0-E8F4-F2D5A296E1A9}"/>
              </a:ext>
            </a:extLst>
          </p:cNvPr>
          <p:cNvSpPr txBox="1"/>
          <p:nvPr/>
        </p:nvSpPr>
        <p:spPr>
          <a:xfrm>
            <a:off x="6880972" y="3004169"/>
            <a:ext cx="3806602" cy="6771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 목록 </a:t>
            </a: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유저가 작성한 리뷰의 목록을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리뷰를 클릭하면 해당 리뷰를 작성한 영상으로 이동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394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8709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27238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유저 페이지 </a:t>
            </a:r>
            <a:r>
              <a:rPr lang="en-US" altLang="ko-KR" sz="1300" dirty="0">
                <a:solidFill>
                  <a:schemeClr val="bg1"/>
                </a:solidFill>
              </a:rPr>
              <a:t>–</a:t>
            </a:r>
            <a:r>
              <a:rPr lang="ko-KR" altLang="en-US" sz="1300" dirty="0">
                <a:solidFill>
                  <a:schemeClr val="bg1"/>
                </a:solidFill>
              </a:rPr>
              <a:t> 마이페이지 </a:t>
            </a:r>
            <a:r>
              <a:rPr lang="en-US" altLang="ko-KR" sz="1300" dirty="0">
                <a:solidFill>
                  <a:schemeClr val="bg1"/>
                </a:solidFill>
              </a:rPr>
              <a:t>- </a:t>
            </a:r>
            <a:r>
              <a:rPr lang="ko-KR" altLang="en-US" sz="1300" dirty="0">
                <a:solidFill>
                  <a:schemeClr val="bg1"/>
                </a:solidFill>
              </a:rPr>
              <a:t>캘린더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12D2E5-60B6-499F-A51C-02DDCF45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56" y="1223852"/>
            <a:ext cx="7837714" cy="9904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68B19C-2276-482A-830A-41D56736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33" y="2665225"/>
            <a:ext cx="4490265" cy="266677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E83B76-A1FA-4011-B973-0DC76C9587E2}"/>
              </a:ext>
            </a:extLst>
          </p:cNvPr>
          <p:cNvSpPr txBox="1"/>
          <p:nvPr/>
        </p:nvSpPr>
        <p:spPr>
          <a:xfrm>
            <a:off x="4595596" y="1958051"/>
            <a:ext cx="2493181" cy="3119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3C8842-62A1-327C-06DB-0B648EFFF36B}"/>
              </a:ext>
            </a:extLst>
          </p:cNvPr>
          <p:cNvSpPr txBox="1"/>
          <p:nvPr/>
        </p:nvSpPr>
        <p:spPr>
          <a:xfrm>
            <a:off x="6880972" y="3004169"/>
            <a:ext cx="3848547" cy="123110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캘린더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캘린더의 날짜를 클릭하면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해당 날짜로 이동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그날의 식사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소비 칼로리를 기록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일 목록을 추가하여 체크리스트에 달성 여부 체크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038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94A4A-6388-4C27-92CB-25A10A52E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5803E7-3B03-49DF-B5F9-6049921AABC9}"/>
              </a:ext>
            </a:extLst>
          </p:cNvPr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E6A35B-CC85-4426-B13F-ED23AB6EC147}"/>
              </a:ext>
            </a:extLst>
          </p:cNvPr>
          <p:cNvSpPr txBox="1"/>
          <p:nvPr/>
        </p:nvSpPr>
        <p:spPr>
          <a:xfrm>
            <a:off x="955040" y="1767840"/>
            <a:ext cx="182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</a:rPr>
              <a:t>Contents.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ED4328-07C5-4785-A581-EABD1EBA0E54}"/>
              </a:ext>
            </a:extLst>
          </p:cNvPr>
          <p:cNvGrpSpPr/>
          <p:nvPr/>
        </p:nvGrpSpPr>
        <p:grpSpPr>
          <a:xfrm>
            <a:off x="856623" y="2936557"/>
            <a:ext cx="2811147" cy="523220"/>
            <a:chOff x="856623" y="2936557"/>
            <a:chExt cx="2811147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1FC572-723F-4B25-9A45-0BC6BED1A0C6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4DCA3-A481-4D37-A89E-D0CA184D86B1}"/>
                </a:ext>
              </a:extLst>
            </p:cNvPr>
            <p:cNvSpPr txBox="1"/>
            <p:nvPr/>
          </p:nvSpPr>
          <p:spPr>
            <a:xfrm>
              <a:off x="1498586" y="2936557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프로젝트 설명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F24966-B1AB-4691-B041-A9786E6A72D8}"/>
              </a:ext>
            </a:extLst>
          </p:cNvPr>
          <p:cNvGrpSpPr/>
          <p:nvPr/>
        </p:nvGrpSpPr>
        <p:grpSpPr>
          <a:xfrm>
            <a:off x="856623" y="3880898"/>
            <a:ext cx="2811147" cy="523220"/>
            <a:chOff x="856623" y="2936557"/>
            <a:chExt cx="2811147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4DC56-20F5-4AFB-A210-14B67853BA83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1666E2-257E-4050-BFB2-29EA59E47798}"/>
                </a:ext>
              </a:extLst>
            </p:cNvPr>
            <p:cNvSpPr txBox="1"/>
            <p:nvPr/>
          </p:nvSpPr>
          <p:spPr>
            <a:xfrm>
              <a:off x="1498586" y="2936557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프로젝트 시연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396197-5A6B-4D1F-9830-0D4502B9AE7B}"/>
              </a:ext>
            </a:extLst>
          </p:cNvPr>
          <p:cNvGrpSpPr/>
          <p:nvPr/>
        </p:nvGrpSpPr>
        <p:grpSpPr>
          <a:xfrm>
            <a:off x="856623" y="4825238"/>
            <a:ext cx="1788431" cy="523220"/>
            <a:chOff x="856623" y="2936557"/>
            <a:chExt cx="1788431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487A27-4191-4367-AA7F-79BD295D389A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28FC9E-7F76-4884-A694-5ECBC9011FE1}"/>
                </a:ext>
              </a:extLst>
            </p:cNvPr>
            <p:cNvSpPr txBox="1"/>
            <p:nvPr/>
          </p:nvSpPr>
          <p:spPr>
            <a:xfrm>
              <a:off x="1498586" y="2936557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마무리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6572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8709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27238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유저 페이지 </a:t>
            </a:r>
            <a:r>
              <a:rPr lang="en-US" altLang="ko-KR" sz="1300" dirty="0">
                <a:solidFill>
                  <a:schemeClr val="bg1"/>
                </a:solidFill>
              </a:rPr>
              <a:t>–</a:t>
            </a:r>
            <a:r>
              <a:rPr lang="ko-KR" altLang="en-US" sz="1300" dirty="0">
                <a:solidFill>
                  <a:schemeClr val="bg1"/>
                </a:solidFill>
              </a:rPr>
              <a:t> 마이페이지 </a:t>
            </a:r>
            <a:r>
              <a:rPr lang="en-US" altLang="ko-KR" sz="1300" dirty="0">
                <a:solidFill>
                  <a:schemeClr val="bg1"/>
                </a:solidFill>
              </a:rPr>
              <a:t>- </a:t>
            </a:r>
            <a:r>
              <a:rPr lang="ko-KR" altLang="en-US" sz="1300" dirty="0" err="1">
                <a:solidFill>
                  <a:schemeClr val="bg1"/>
                </a:solidFill>
              </a:rPr>
              <a:t>팔로우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12D2E5-60B6-499F-A51C-02DDCF45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56" y="1223852"/>
            <a:ext cx="7837714" cy="9904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A3EB4C-6B01-42AA-A825-00178C15C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94" y="2685435"/>
            <a:ext cx="4490265" cy="148713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E83B76-A1FA-4011-B973-0DC76C9587E2}"/>
              </a:ext>
            </a:extLst>
          </p:cNvPr>
          <p:cNvSpPr txBox="1"/>
          <p:nvPr/>
        </p:nvSpPr>
        <p:spPr>
          <a:xfrm>
            <a:off x="4595596" y="1958051"/>
            <a:ext cx="2493181" cy="3119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717B0-5767-F762-8390-AC1DD566362A}"/>
              </a:ext>
            </a:extLst>
          </p:cNvPr>
          <p:cNvSpPr txBox="1"/>
          <p:nvPr/>
        </p:nvSpPr>
        <p:spPr>
          <a:xfrm>
            <a:off x="6880972" y="3004169"/>
            <a:ext cx="4192495" cy="6771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나를 팔로우한 유저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내가 팔로우한 유저의 리스트  호출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유저의 아이디 혹은 썸네일을 클릭할 시 해당 유저의 페이지로 이동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48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8709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10647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유저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7BC859-BC02-46B6-BAC3-7C0E36E2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9" y="2585638"/>
            <a:ext cx="5412637" cy="3466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D0CF5-21FE-4969-920E-14EA0411116D}"/>
              </a:ext>
            </a:extLst>
          </p:cNvPr>
          <p:cNvSpPr txBox="1"/>
          <p:nvPr/>
        </p:nvSpPr>
        <p:spPr>
          <a:xfrm>
            <a:off x="185309" y="1569434"/>
            <a:ext cx="3560605" cy="6771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유저페이지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다른 유저의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찜영상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목록 확인 기능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버튼을 눌러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기능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2A4FC1-BF67-4BA6-ACB9-D8F5A831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078" y="2585638"/>
            <a:ext cx="5879402" cy="34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78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구현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10647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유저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D4F64D-11E8-43AC-8278-0B1DE9D5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8" y="2831880"/>
            <a:ext cx="5531417" cy="3407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C86B42-7091-4E93-B594-2303B40E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02" y="2831881"/>
            <a:ext cx="5826442" cy="3407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713629-D6E5-445B-8619-BA5814AFCF2C}"/>
              </a:ext>
            </a:extLst>
          </p:cNvPr>
          <p:cNvSpPr txBox="1"/>
          <p:nvPr/>
        </p:nvSpPr>
        <p:spPr>
          <a:xfrm>
            <a:off x="1705933" y="2324351"/>
            <a:ext cx="291831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spc="-150" err="1">
                <a:solidFill>
                  <a:schemeClr val="tx2"/>
                </a:solidFill>
                <a:latin typeface="+mn-ea"/>
              </a:rPr>
              <a:t>팔로우</a:t>
            </a:r>
            <a:r>
              <a:rPr lang="ko-KR" altLang="en-US" sz="1600" b="1" spc="-150" dirty="0">
                <a:solidFill>
                  <a:schemeClr val="tx2"/>
                </a:solidFill>
                <a:latin typeface="+mn-ea"/>
              </a:rPr>
              <a:t> 전</a:t>
            </a:r>
            <a:endParaRPr lang="en-US" altLang="ko-KR" sz="16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D86AE-58C5-403F-A5A4-BF7E3DD82A97}"/>
              </a:ext>
            </a:extLst>
          </p:cNvPr>
          <p:cNvSpPr txBox="1"/>
          <p:nvPr/>
        </p:nvSpPr>
        <p:spPr>
          <a:xfrm>
            <a:off x="7349764" y="2324351"/>
            <a:ext cx="291831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chemeClr val="tx2"/>
                </a:solidFill>
                <a:latin typeface="+mn-ea"/>
              </a:rPr>
              <a:t>팔로우</a:t>
            </a:r>
            <a:r>
              <a:rPr lang="ko-KR" altLang="en-US" sz="1600" b="1" spc="-150" dirty="0">
                <a:solidFill>
                  <a:schemeClr val="tx2"/>
                </a:solidFill>
                <a:latin typeface="+mn-ea"/>
              </a:rPr>
              <a:t> 후</a:t>
            </a:r>
            <a:endParaRPr lang="en-US" altLang="ko-KR" sz="16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D8AD2-7CE1-43BC-802B-7D6E5601705E}"/>
              </a:ext>
            </a:extLst>
          </p:cNvPr>
          <p:cNvSpPr txBox="1"/>
          <p:nvPr/>
        </p:nvSpPr>
        <p:spPr>
          <a:xfrm>
            <a:off x="298908" y="1491833"/>
            <a:ext cx="3560605" cy="6771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팔로우시 페이지에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버튼이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언팔로우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버튼으로 변화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목록에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된 유저 업데이트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1688C-F408-4757-9A9D-46E0B4132013}"/>
              </a:ext>
            </a:extLst>
          </p:cNvPr>
          <p:cNvSpPr txBox="1"/>
          <p:nvPr/>
        </p:nvSpPr>
        <p:spPr>
          <a:xfrm>
            <a:off x="3431775" y="3117661"/>
            <a:ext cx="286785" cy="31350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3AB65-2FC3-4C89-9418-B459C1CF3A73}"/>
              </a:ext>
            </a:extLst>
          </p:cNvPr>
          <p:cNvSpPr txBox="1"/>
          <p:nvPr/>
        </p:nvSpPr>
        <p:spPr>
          <a:xfrm>
            <a:off x="9205558" y="3133493"/>
            <a:ext cx="286785" cy="31350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79A377-2C83-4403-9CA4-3EC7BEEAAC3A}"/>
              </a:ext>
            </a:extLst>
          </p:cNvPr>
          <p:cNvCxnSpPr>
            <a:stCxn id="17" idx="3"/>
          </p:cNvCxnSpPr>
          <p:nvPr/>
        </p:nvCxnSpPr>
        <p:spPr>
          <a:xfrm>
            <a:off x="3718560" y="3274416"/>
            <a:ext cx="5486998" cy="1583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EF3E72-D4D5-4C48-A6D5-83AC7CBA2448}"/>
              </a:ext>
            </a:extLst>
          </p:cNvPr>
          <p:cNvSpPr txBox="1"/>
          <p:nvPr/>
        </p:nvSpPr>
        <p:spPr>
          <a:xfrm>
            <a:off x="3602854" y="3680533"/>
            <a:ext cx="1448117" cy="6447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93517-5F81-432C-80EA-594E9660707F}"/>
              </a:ext>
            </a:extLst>
          </p:cNvPr>
          <p:cNvSpPr txBox="1"/>
          <p:nvPr/>
        </p:nvSpPr>
        <p:spPr>
          <a:xfrm>
            <a:off x="9420180" y="3680533"/>
            <a:ext cx="1448117" cy="6447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36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2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690006" y="3105834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395129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시연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C2140-FCFB-49CA-9BC6-24C2B219AD9D}"/>
              </a:ext>
            </a:extLst>
          </p:cNvPr>
          <p:cNvSpPr txBox="1"/>
          <p:nvPr/>
        </p:nvSpPr>
        <p:spPr>
          <a:xfrm>
            <a:off x="1613788" y="2234823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1679BB-8F74-460F-9ED5-5478653870A5}"/>
              </a:ext>
            </a:extLst>
          </p:cNvPr>
          <p:cNvGrpSpPr/>
          <p:nvPr/>
        </p:nvGrpSpPr>
        <p:grpSpPr>
          <a:xfrm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FB2FA8-6E1E-4605-8542-34E2A89BD7FF}"/>
                </a:ext>
              </a:extLst>
            </p:cNvPr>
            <p:cNvSpPr txBox="1"/>
            <p:nvPr/>
          </p:nvSpPr>
          <p:spPr>
            <a:xfrm>
              <a:off x="845684" y="21559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1"/>
                  </a:solidFill>
                </a:rPr>
                <a:t> 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31449B-B29C-4F46-AD14-C4592D241A25}"/>
                </a:ext>
              </a:extLst>
            </p:cNvPr>
            <p:cNvSpPr txBox="1"/>
            <p:nvPr/>
          </p:nvSpPr>
          <p:spPr>
            <a:xfrm>
              <a:off x="10156647" y="281939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1"/>
                  </a:solidFill>
                </a:rPr>
                <a:t>」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F59591-FC42-4691-A0EF-A265803E7FCF}"/>
              </a:ext>
            </a:extLst>
          </p:cNvPr>
          <p:cNvSpPr txBox="1"/>
          <p:nvPr/>
        </p:nvSpPr>
        <p:spPr>
          <a:xfrm>
            <a:off x="2963834" y="3097252"/>
            <a:ext cx="6231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시연은 영상 제출로 </a:t>
            </a:r>
            <a:endParaRPr lang="en-US" altLang="ko-KR" sz="36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대체하겠습니다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279904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4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5113199" y="3105834"/>
            <a:ext cx="1965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개발 후기</a:t>
            </a:r>
          </a:p>
        </p:txBody>
      </p:sp>
    </p:spTree>
    <p:extLst>
      <p:ext uri="{BB962C8B-B14F-4D97-AF65-F5344CB8AC3E}">
        <p14:creationId xmlns:p14="http://schemas.microsoft.com/office/powerpoint/2010/main" val="1662648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후기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4,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래픽 13" descr="실행">
            <a:extLst>
              <a:ext uri="{FF2B5EF4-FFF2-40B4-BE49-F238E27FC236}">
                <a16:creationId xmlns:a16="http://schemas.microsoft.com/office/drawing/2014/main" id="{C50D8E0E-184B-429E-B25D-CA724FDA0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E271F2-8B43-8CCC-AD40-EF4CE5726BBE}"/>
              </a:ext>
            </a:extLst>
          </p:cNvPr>
          <p:cNvGrpSpPr/>
          <p:nvPr/>
        </p:nvGrpSpPr>
        <p:grpSpPr>
          <a:xfrm>
            <a:off x="2252614" y="1792956"/>
            <a:ext cx="1277342" cy="1277342"/>
            <a:chOff x="899801" y="1907917"/>
            <a:chExt cx="1608268" cy="160826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CE5889-0FD0-0E7C-7B0E-74A74B81243B}"/>
                </a:ext>
              </a:extLst>
            </p:cNvPr>
            <p:cNvSpPr/>
            <p:nvPr/>
          </p:nvSpPr>
          <p:spPr>
            <a:xfrm>
              <a:off x="899801" y="1907917"/>
              <a:ext cx="1608268" cy="16082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남자 옆모습 단색으로 채워진">
              <a:extLst>
                <a:ext uri="{FF2B5EF4-FFF2-40B4-BE49-F238E27FC236}">
                  <a16:creationId xmlns:a16="http://schemas.microsoft.com/office/drawing/2014/main" id="{AD7C7959-7EC8-9E92-89B1-AE734C99D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7281" y="2156024"/>
              <a:ext cx="1193073" cy="119307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9B95926-5E88-DB4B-8C86-385365CD66E7}"/>
              </a:ext>
            </a:extLst>
          </p:cNvPr>
          <p:cNvSpPr txBox="1"/>
          <p:nvPr/>
        </p:nvSpPr>
        <p:spPr>
          <a:xfrm>
            <a:off x="2047945" y="3134646"/>
            <a:ext cx="168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대전 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 서준희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D4FE53-263A-6D47-283E-4E189E570939}"/>
              </a:ext>
            </a:extLst>
          </p:cNvPr>
          <p:cNvGrpSpPr/>
          <p:nvPr/>
        </p:nvGrpSpPr>
        <p:grpSpPr>
          <a:xfrm>
            <a:off x="8097151" y="1804163"/>
            <a:ext cx="1277342" cy="1277342"/>
            <a:chOff x="899801" y="3896057"/>
            <a:chExt cx="1608268" cy="160826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15927D-37AE-EF93-7026-B088060CF578}"/>
                </a:ext>
              </a:extLst>
            </p:cNvPr>
            <p:cNvSpPr/>
            <p:nvPr/>
          </p:nvSpPr>
          <p:spPr>
            <a:xfrm>
              <a:off x="899801" y="3896057"/>
              <a:ext cx="1608268" cy="160826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기는 아기 단색으로 채워진">
              <a:extLst>
                <a:ext uri="{FF2B5EF4-FFF2-40B4-BE49-F238E27FC236}">
                  <a16:creationId xmlns:a16="http://schemas.microsoft.com/office/drawing/2014/main" id="{0BDD277D-0E74-520B-6C33-E179CB07F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6155" y="4070800"/>
              <a:ext cx="1212908" cy="121290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4B70AE-50EB-C7DC-7F44-C9356FB9BA96}"/>
              </a:ext>
            </a:extLst>
          </p:cNvPr>
          <p:cNvSpPr txBox="1"/>
          <p:nvPr/>
        </p:nvSpPr>
        <p:spPr>
          <a:xfrm>
            <a:off x="7919374" y="3134646"/>
            <a:ext cx="168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대전 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 최진호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B0DA6D-89DD-44FA-B6B5-16635254A063}"/>
              </a:ext>
            </a:extLst>
          </p:cNvPr>
          <p:cNvSpPr/>
          <p:nvPr/>
        </p:nvSpPr>
        <p:spPr>
          <a:xfrm>
            <a:off x="532564" y="3651391"/>
            <a:ext cx="4867588" cy="2794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일주일</a:t>
            </a:r>
            <a:r>
              <a:rPr lang="en-US" altLang="ko-KR" dirty="0"/>
              <a:t>, </a:t>
            </a:r>
            <a:r>
              <a:rPr lang="ko-KR" altLang="en-US" dirty="0"/>
              <a:t>그리고 약간 더 주어진 시간 동안 프로젝트를 진행하면서 그동안 수업에서 배운 내용들을 활용하는 시간을 가질 수 있었습니다</a:t>
            </a:r>
            <a:r>
              <a:rPr lang="en-US" altLang="ko-KR" dirty="0"/>
              <a:t>. </a:t>
            </a:r>
            <a:r>
              <a:rPr lang="ko-KR" altLang="en-US" dirty="0"/>
              <a:t>프로젝트를 진행하는 동안 많은 어려움과 자신의 부족함을 느꼈지만 팀원의 도움과 복습을 통해 어느 정도 수준까지 완성하였고 지금은 프로젝트 진행에 있어 능숙해진 것 같은 느낌이 들었습니다</a:t>
            </a:r>
            <a:r>
              <a:rPr lang="en-US" altLang="ko-KR" dirty="0"/>
              <a:t>. 2</a:t>
            </a:r>
            <a:r>
              <a:rPr lang="ko-KR" altLang="en-US" dirty="0"/>
              <a:t>학기 프로젝트에는 지금보다 더 완성도 있는 프로젝트를 만들 수 있을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4E3270-E85D-4170-A6AC-7E32FF8043F3}"/>
              </a:ext>
            </a:extLst>
          </p:cNvPr>
          <p:cNvSpPr/>
          <p:nvPr/>
        </p:nvSpPr>
        <p:spPr>
          <a:xfrm>
            <a:off x="6584184" y="3640707"/>
            <a:ext cx="4867588" cy="27949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프로젝트를 진행 하기 전에는 넣고 싶은 기능이 정말 많았는데 현실적인 벽에 부딪혀 전부 해 내지 못한 점이 아쉽습니다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그래도 처음 자바를 배워서 하나의 웹 사이트를 만들었다는 점에서 뿌듯한 마음이 큽니다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여기서 끝이라고 생각하지 않고 시간 </a:t>
            </a:r>
            <a:r>
              <a:rPr lang="ko-KR" altLang="en-US" dirty="0" err="1">
                <a:solidFill>
                  <a:schemeClr val="tx1"/>
                </a:solidFill>
              </a:rPr>
              <a:t>날때</a:t>
            </a:r>
            <a:r>
              <a:rPr lang="ko-KR" altLang="en-US" dirty="0">
                <a:solidFill>
                  <a:schemeClr val="tx1"/>
                </a:solidFill>
              </a:rPr>
              <a:t> 조금씩 발전시켜보도록 하겠습니다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88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3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5113199" y="3105834"/>
            <a:ext cx="1965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개발 후기</a:t>
            </a:r>
          </a:p>
        </p:txBody>
      </p:sp>
    </p:spTree>
    <p:extLst>
      <p:ext uri="{BB962C8B-B14F-4D97-AF65-F5344CB8AC3E}">
        <p14:creationId xmlns:p14="http://schemas.microsoft.com/office/powerpoint/2010/main" val="34191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후기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래픽 13" descr="실행">
            <a:extLst>
              <a:ext uri="{FF2B5EF4-FFF2-40B4-BE49-F238E27FC236}">
                <a16:creationId xmlns:a16="http://schemas.microsoft.com/office/drawing/2014/main" id="{C50D8E0E-184B-429E-B25D-CA724FDA0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E271F2-8B43-8CCC-AD40-EF4CE5726BBE}"/>
              </a:ext>
            </a:extLst>
          </p:cNvPr>
          <p:cNvGrpSpPr/>
          <p:nvPr/>
        </p:nvGrpSpPr>
        <p:grpSpPr>
          <a:xfrm>
            <a:off x="2252614" y="1792956"/>
            <a:ext cx="1277342" cy="1277342"/>
            <a:chOff x="899801" y="1907917"/>
            <a:chExt cx="1608268" cy="160826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CE5889-0FD0-0E7C-7B0E-74A74B81243B}"/>
                </a:ext>
              </a:extLst>
            </p:cNvPr>
            <p:cNvSpPr/>
            <p:nvPr/>
          </p:nvSpPr>
          <p:spPr>
            <a:xfrm>
              <a:off x="899801" y="1907917"/>
              <a:ext cx="1608268" cy="16082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남자 옆모습 단색으로 채워진">
              <a:extLst>
                <a:ext uri="{FF2B5EF4-FFF2-40B4-BE49-F238E27FC236}">
                  <a16:creationId xmlns:a16="http://schemas.microsoft.com/office/drawing/2014/main" id="{AD7C7959-7EC8-9E92-89B1-AE734C99D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7281" y="2156024"/>
              <a:ext cx="1193073" cy="119307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9B95926-5E88-DB4B-8C86-385365CD66E7}"/>
              </a:ext>
            </a:extLst>
          </p:cNvPr>
          <p:cNvSpPr txBox="1"/>
          <p:nvPr/>
        </p:nvSpPr>
        <p:spPr>
          <a:xfrm>
            <a:off x="2047945" y="3134646"/>
            <a:ext cx="168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대전 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 서준희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D4FE53-263A-6D47-283E-4E189E570939}"/>
              </a:ext>
            </a:extLst>
          </p:cNvPr>
          <p:cNvGrpSpPr/>
          <p:nvPr/>
        </p:nvGrpSpPr>
        <p:grpSpPr>
          <a:xfrm>
            <a:off x="8097151" y="1804163"/>
            <a:ext cx="1277342" cy="1277342"/>
            <a:chOff x="899801" y="3896057"/>
            <a:chExt cx="1608268" cy="160826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15927D-37AE-EF93-7026-B088060CF578}"/>
                </a:ext>
              </a:extLst>
            </p:cNvPr>
            <p:cNvSpPr/>
            <p:nvPr/>
          </p:nvSpPr>
          <p:spPr>
            <a:xfrm>
              <a:off x="899801" y="3896057"/>
              <a:ext cx="1608268" cy="160826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기는 아기 단색으로 채워진">
              <a:extLst>
                <a:ext uri="{FF2B5EF4-FFF2-40B4-BE49-F238E27FC236}">
                  <a16:creationId xmlns:a16="http://schemas.microsoft.com/office/drawing/2014/main" id="{0BDD277D-0E74-520B-6C33-E179CB07F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6155" y="4070800"/>
              <a:ext cx="1212908" cy="121290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4B70AE-50EB-C7DC-7F44-C9356FB9BA96}"/>
              </a:ext>
            </a:extLst>
          </p:cNvPr>
          <p:cNvSpPr txBox="1"/>
          <p:nvPr/>
        </p:nvSpPr>
        <p:spPr>
          <a:xfrm>
            <a:off x="7919374" y="3134646"/>
            <a:ext cx="168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대전 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 최진호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B0DA6D-89DD-44FA-B6B5-16635254A063}"/>
              </a:ext>
            </a:extLst>
          </p:cNvPr>
          <p:cNvSpPr/>
          <p:nvPr/>
        </p:nvSpPr>
        <p:spPr>
          <a:xfrm>
            <a:off x="532564" y="3651391"/>
            <a:ext cx="4867588" cy="2794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일주일</a:t>
            </a:r>
            <a:r>
              <a:rPr lang="en-US" altLang="ko-KR" dirty="0"/>
              <a:t>, </a:t>
            </a:r>
            <a:r>
              <a:rPr lang="ko-KR" altLang="en-US" dirty="0"/>
              <a:t>그리고 약간 더 주어진 시간 동안 프로젝트를 진행하면서 그동안 수업에서 배운 내용들을 활용하는 시간을 가질 수 있었습니다</a:t>
            </a:r>
            <a:r>
              <a:rPr lang="en-US" altLang="ko-KR" dirty="0"/>
              <a:t>. </a:t>
            </a:r>
            <a:r>
              <a:rPr lang="ko-KR" altLang="en-US" dirty="0"/>
              <a:t>프로젝트를 진행하는 동안 많은 어려움과 자신의 부족함을 느꼈지만 팀원의 도움과 복습을 통해 어느 정도 수준까지 완성하였고 지금은 프로젝트 진행에 있어 능숙해진 것 같은 느낌이 들었습니다</a:t>
            </a:r>
            <a:r>
              <a:rPr lang="en-US" altLang="ko-KR" dirty="0"/>
              <a:t>. 2</a:t>
            </a:r>
            <a:r>
              <a:rPr lang="ko-KR" altLang="en-US" dirty="0"/>
              <a:t>학기 프로젝트에는 지금보다 더 완성도 있는 프로젝트를 만들 수 있을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4E3270-E85D-4170-A6AC-7E32FF8043F3}"/>
              </a:ext>
            </a:extLst>
          </p:cNvPr>
          <p:cNvSpPr/>
          <p:nvPr/>
        </p:nvSpPr>
        <p:spPr>
          <a:xfrm>
            <a:off x="6584184" y="3640707"/>
            <a:ext cx="4867588" cy="27949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프로젝트를 진행 하기 전에는 넣고 싶은 기능이 정말 많았는데 현실적인 벽에 부딪혀 전부 해 내지 못한 점이 아쉽습니다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그래도 처음 자바를 배워서 하나의 웹 사이트를 만들었다는 점에서 뿌듯한 마음이 큽니다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여기서 끝이라고 생각하지 않고 시간 </a:t>
            </a:r>
            <a:r>
              <a:rPr lang="ko-KR" altLang="en-US" dirty="0" err="1">
                <a:solidFill>
                  <a:schemeClr val="tx1"/>
                </a:solidFill>
              </a:rPr>
              <a:t>날때</a:t>
            </a:r>
            <a:r>
              <a:rPr lang="ko-KR" altLang="en-US" dirty="0">
                <a:solidFill>
                  <a:schemeClr val="tx1"/>
                </a:solidFill>
              </a:rPr>
              <a:t> 조금씩 발전시켜보도록 하겠습니다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725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871B2-03B5-4DE9-84CA-C45608AFE065}"/>
              </a:ext>
            </a:extLst>
          </p:cNvPr>
          <p:cNvSpPr txBox="1"/>
          <p:nvPr/>
        </p:nvSpPr>
        <p:spPr>
          <a:xfrm>
            <a:off x="4832937" y="309725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36076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94A4A-6388-4C27-92CB-25A10A52E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5803E7-3B03-49DF-B5F9-6049921AABC9}"/>
              </a:ext>
            </a:extLst>
          </p:cNvPr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E6A35B-CC85-4426-B13F-ED23AB6EC147}"/>
              </a:ext>
            </a:extLst>
          </p:cNvPr>
          <p:cNvSpPr txBox="1"/>
          <p:nvPr/>
        </p:nvSpPr>
        <p:spPr>
          <a:xfrm>
            <a:off x="955040" y="1767840"/>
            <a:ext cx="182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</a:rPr>
              <a:t>Contents.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ED4328-07C5-4785-A581-EABD1EBA0E54}"/>
              </a:ext>
            </a:extLst>
          </p:cNvPr>
          <p:cNvGrpSpPr/>
          <p:nvPr/>
        </p:nvGrpSpPr>
        <p:grpSpPr>
          <a:xfrm>
            <a:off x="856623" y="2936557"/>
            <a:ext cx="2811147" cy="523220"/>
            <a:chOff x="856623" y="2936557"/>
            <a:chExt cx="2811147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1FC572-723F-4B25-9A45-0BC6BED1A0C6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4DCA3-A481-4D37-A89E-D0CA184D86B1}"/>
                </a:ext>
              </a:extLst>
            </p:cNvPr>
            <p:cNvSpPr txBox="1"/>
            <p:nvPr/>
          </p:nvSpPr>
          <p:spPr>
            <a:xfrm>
              <a:off x="1498586" y="2936557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프로젝트 설명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A050DD-EA3D-4E3C-818A-9905FF604D11}"/>
              </a:ext>
            </a:extLst>
          </p:cNvPr>
          <p:cNvGrpSpPr/>
          <p:nvPr/>
        </p:nvGrpSpPr>
        <p:grpSpPr>
          <a:xfrm>
            <a:off x="856623" y="3940587"/>
            <a:ext cx="2169945" cy="523220"/>
            <a:chOff x="856623" y="2936557"/>
            <a:chExt cx="2169945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F97653-83A5-402B-9F2B-3B83FC7CDFF8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9AF51-6E76-4F66-A2B5-9DADF5CCD1DE}"/>
                </a:ext>
              </a:extLst>
            </p:cNvPr>
            <p:cNvSpPr txBox="1"/>
            <p:nvPr/>
          </p:nvSpPr>
          <p:spPr>
            <a:xfrm>
              <a:off x="1498586" y="2936557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구현 내용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F24966-B1AB-4691-B041-A9786E6A72D8}"/>
              </a:ext>
            </a:extLst>
          </p:cNvPr>
          <p:cNvGrpSpPr/>
          <p:nvPr/>
        </p:nvGrpSpPr>
        <p:grpSpPr>
          <a:xfrm>
            <a:off x="856623" y="4944617"/>
            <a:ext cx="2811147" cy="523220"/>
            <a:chOff x="856623" y="2936557"/>
            <a:chExt cx="2811147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4DC56-20F5-4AFB-A210-14B67853BA83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1666E2-257E-4050-BFB2-29EA59E47798}"/>
                </a:ext>
              </a:extLst>
            </p:cNvPr>
            <p:cNvSpPr txBox="1"/>
            <p:nvPr/>
          </p:nvSpPr>
          <p:spPr>
            <a:xfrm>
              <a:off x="1498586" y="2936557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프로젝트 시연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396197-5A6B-4D1F-9830-0D4502B9AE7B}"/>
              </a:ext>
            </a:extLst>
          </p:cNvPr>
          <p:cNvGrpSpPr/>
          <p:nvPr/>
        </p:nvGrpSpPr>
        <p:grpSpPr>
          <a:xfrm>
            <a:off x="856623" y="5948646"/>
            <a:ext cx="1788431" cy="523220"/>
            <a:chOff x="856623" y="2936557"/>
            <a:chExt cx="1788431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487A27-4191-4367-AA7F-79BD295D389A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4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28FC9E-7F76-4884-A694-5ECBC9011FE1}"/>
                </a:ext>
              </a:extLst>
            </p:cNvPr>
            <p:cNvSpPr txBox="1"/>
            <p:nvPr/>
          </p:nvSpPr>
          <p:spPr>
            <a:xfrm>
              <a:off x="1498586" y="2936557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마무리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84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690006" y="3105834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18710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개발 이유 및 개발 목표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36E2AB5-D358-4BC0-8B6D-36A565F494AE}"/>
              </a:ext>
            </a:extLst>
          </p:cNvPr>
          <p:cNvSpPr/>
          <p:nvPr/>
        </p:nvSpPr>
        <p:spPr>
          <a:xfrm>
            <a:off x="605155" y="1744442"/>
            <a:ext cx="11090456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013966FB-D023-44C6-A982-00CE148C6441}"/>
              </a:ext>
            </a:extLst>
          </p:cNvPr>
          <p:cNvCxnSpPr/>
          <p:nvPr/>
        </p:nvCxnSpPr>
        <p:spPr>
          <a:xfrm>
            <a:off x="605155" y="1753673"/>
            <a:ext cx="1109045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588C7E02-BBF1-44FD-AE3E-96A2673DCE9E}"/>
              </a:ext>
            </a:extLst>
          </p:cNvPr>
          <p:cNvSpPr txBox="1"/>
          <p:nvPr/>
        </p:nvSpPr>
        <p:spPr>
          <a:xfrm>
            <a:off x="963798" y="1828292"/>
            <a:ext cx="60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CCBF7D5-DAEF-45E7-8FC7-18F3623EFA97}"/>
              </a:ext>
            </a:extLst>
          </p:cNvPr>
          <p:cNvSpPr txBox="1"/>
          <p:nvPr/>
        </p:nvSpPr>
        <p:spPr>
          <a:xfrm>
            <a:off x="1615781" y="1931251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 이유</a:t>
            </a:r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296E00DB-E36C-41C2-93D9-06E4B7A65D34}"/>
              </a:ext>
            </a:extLst>
          </p:cNvPr>
          <p:cNvCxnSpPr/>
          <p:nvPr/>
        </p:nvCxnSpPr>
        <p:spPr>
          <a:xfrm>
            <a:off x="605155" y="5912718"/>
            <a:ext cx="110904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093073-1789-41A1-9FC2-F01E4336AA78}"/>
              </a:ext>
            </a:extLst>
          </p:cNvPr>
          <p:cNvSpPr txBox="1"/>
          <p:nvPr/>
        </p:nvSpPr>
        <p:spPr>
          <a:xfrm>
            <a:off x="1063786" y="2564333"/>
            <a:ext cx="10391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최근, 코로나로 인해 밖으로 나가기 힘들어지자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홈 트레이닝에 대한 사람들의 관심이 더욱더 높아지고 있다.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운동 전문가가 아니라면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영상을 보면서 따라하는 것이 운동하는데 효과적일 것이다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따라서, 홈 트레이닝을 원하는 이용자들에게 운동 영상 정보 서비스를 제공하는 웹 어플리케이션을 개발한다. 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D4B1B1-A7A4-48FF-8AA2-41C41D0DB942}"/>
              </a:ext>
            </a:extLst>
          </p:cNvPr>
          <p:cNvSpPr txBox="1"/>
          <p:nvPr/>
        </p:nvSpPr>
        <p:spPr>
          <a:xfrm>
            <a:off x="1063786" y="4401163"/>
            <a:ext cx="9200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부위별 운동영상을 편하게 검색하여 시청할 수 있는 서비스 제공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다른 회원이 </a:t>
            </a:r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찜한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영상목록을 참고하여 영상 시청 가능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캘린더를 이용한 날짜 별 </a:t>
            </a:r>
            <a:r>
              <a:rPr lang="en-US" altLang="ko-KR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Todo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-List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작성하여 할 일 또는 운동 영상 시청 체크 서비스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B63AA2-F3EE-4115-BD16-F0C3B156C49B}"/>
              </a:ext>
            </a:extLst>
          </p:cNvPr>
          <p:cNvSpPr txBox="1"/>
          <p:nvPr/>
        </p:nvSpPr>
        <p:spPr>
          <a:xfrm>
            <a:off x="963798" y="3753373"/>
            <a:ext cx="60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5C27AD-82D7-485A-8F14-5DAC556C3923}"/>
              </a:ext>
            </a:extLst>
          </p:cNvPr>
          <p:cNvSpPr txBox="1"/>
          <p:nvPr/>
        </p:nvSpPr>
        <p:spPr>
          <a:xfrm>
            <a:off x="1615781" y="385633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 목표</a:t>
            </a:r>
          </a:p>
        </p:txBody>
      </p:sp>
    </p:spTree>
    <p:extLst>
      <p:ext uri="{BB962C8B-B14F-4D97-AF65-F5344CB8AC3E}">
        <p14:creationId xmlns:p14="http://schemas.microsoft.com/office/powerpoint/2010/main" val="297447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8980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팀원 소개</a:t>
            </a:r>
          </a:p>
        </p:txBody>
      </p: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013966FB-D023-44C6-A982-00CE148C6441}"/>
              </a:ext>
            </a:extLst>
          </p:cNvPr>
          <p:cNvCxnSpPr/>
          <p:nvPr/>
        </p:nvCxnSpPr>
        <p:spPr>
          <a:xfrm>
            <a:off x="605155" y="1753673"/>
            <a:ext cx="1109045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296E00DB-E36C-41C2-93D9-06E4B7A65D34}"/>
              </a:ext>
            </a:extLst>
          </p:cNvPr>
          <p:cNvCxnSpPr/>
          <p:nvPr/>
        </p:nvCxnSpPr>
        <p:spPr>
          <a:xfrm>
            <a:off x="605155" y="5912718"/>
            <a:ext cx="110904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093073-1789-41A1-9FC2-F01E4336AA78}"/>
              </a:ext>
            </a:extLst>
          </p:cNvPr>
          <p:cNvSpPr txBox="1"/>
          <p:nvPr/>
        </p:nvSpPr>
        <p:spPr>
          <a:xfrm>
            <a:off x="5172894" y="2241051"/>
            <a:ext cx="5077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캘린더 기능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Todo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-List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컨트롤러 구성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DTO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구성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D4B1B1-A7A4-48FF-8AA2-41C41D0DB942}"/>
              </a:ext>
            </a:extLst>
          </p:cNvPr>
          <p:cNvSpPr txBox="1"/>
          <p:nvPr/>
        </p:nvSpPr>
        <p:spPr>
          <a:xfrm>
            <a:off x="5172894" y="4150208"/>
            <a:ext cx="49377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데이터베이스 구축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로그인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회원가입 기능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운동영상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유저정보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DB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연동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영상 검색 기능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디자인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D33A6E-7EB2-462C-BD00-FA600C319A14}"/>
              </a:ext>
            </a:extLst>
          </p:cNvPr>
          <p:cNvGrpSpPr/>
          <p:nvPr/>
        </p:nvGrpSpPr>
        <p:grpSpPr>
          <a:xfrm>
            <a:off x="2754729" y="4061520"/>
            <a:ext cx="1277342" cy="1277342"/>
            <a:chOff x="899801" y="3896057"/>
            <a:chExt cx="1608268" cy="160826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436207B-071E-4ABB-9CB2-6C10FFEF1186}"/>
                </a:ext>
              </a:extLst>
            </p:cNvPr>
            <p:cNvSpPr/>
            <p:nvPr/>
          </p:nvSpPr>
          <p:spPr>
            <a:xfrm>
              <a:off x="899801" y="3896057"/>
              <a:ext cx="1608268" cy="160826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기는 아기 단색으로 채워진">
              <a:extLst>
                <a:ext uri="{FF2B5EF4-FFF2-40B4-BE49-F238E27FC236}">
                  <a16:creationId xmlns:a16="http://schemas.microsoft.com/office/drawing/2014/main" id="{318D56C2-2EB0-4765-AD69-627ED9F75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6155" y="4070800"/>
              <a:ext cx="1212908" cy="121290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9C87DA-FA13-42B1-BAA7-951F250BD4B0}"/>
              </a:ext>
            </a:extLst>
          </p:cNvPr>
          <p:cNvGrpSpPr/>
          <p:nvPr/>
        </p:nvGrpSpPr>
        <p:grpSpPr>
          <a:xfrm>
            <a:off x="2754729" y="2073380"/>
            <a:ext cx="1277342" cy="1277342"/>
            <a:chOff x="899801" y="1907917"/>
            <a:chExt cx="1608268" cy="160826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1130AD9-ACD2-426A-826F-D169533F4DEE}"/>
                </a:ext>
              </a:extLst>
            </p:cNvPr>
            <p:cNvSpPr/>
            <p:nvPr/>
          </p:nvSpPr>
          <p:spPr>
            <a:xfrm>
              <a:off x="899801" y="1907917"/>
              <a:ext cx="1608268" cy="16082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 descr="남자 옆모습 단색으로 채워진">
              <a:extLst>
                <a:ext uri="{FF2B5EF4-FFF2-40B4-BE49-F238E27FC236}">
                  <a16:creationId xmlns:a16="http://schemas.microsoft.com/office/drawing/2014/main" id="{D439E501-2D6C-4A19-9251-9F0F637BE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7281" y="2156024"/>
              <a:ext cx="1193073" cy="119307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9CAB716-B2A9-498B-8768-38DF853C06D2}"/>
              </a:ext>
            </a:extLst>
          </p:cNvPr>
          <p:cNvSpPr txBox="1"/>
          <p:nvPr/>
        </p:nvSpPr>
        <p:spPr>
          <a:xfrm>
            <a:off x="2576952" y="3405260"/>
            <a:ext cx="168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대전 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 서준희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9154B4-604C-4570-8484-7CB5A92698D2}"/>
              </a:ext>
            </a:extLst>
          </p:cNvPr>
          <p:cNvSpPr txBox="1"/>
          <p:nvPr/>
        </p:nvSpPr>
        <p:spPr>
          <a:xfrm>
            <a:off x="2576952" y="5392003"/>
            <a:ext cx="168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대전 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 최진호</a:t>
            </a:r>
          </a:p>
        </p:txBody>
      </p:sp>
    </p:spTree>
    <p:extLst>
      <p:ext uri="{BB962C8B-B14F-4D97-AF65-F5344CB8AC3E}">
        <p14:creationId xmlns:p14="http://schemas.microsoft.com/office/powerpoint/2010/main" val="328893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프레임워크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A3FFD-E2CF-4179-80BE-93679A4F402C}"/>
              </a:ext>
            </a:extLst>
          </p:cNvPr>
          <p:cNvSpPr txBox="1"/>
          <p:nvPr/>
        </p:nvSpPr>
        <p:spPr>
          <a:xfrm>
            <a:off x="2659543" y="1723828"/>
            <a:ext cx="281770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[</a:t>
            </a:r>
            <a:r>
              <a:rPr lang="en-US" altLang="ko-KR" sz="2000" b="1" spc="-150" dirty="0">
                <a:solidFill>
                  <a:schemeClr val="tx2"/>
                </a:solidFill>
                <a:latin typeface="+mn-ea"/>
              </a:rPr>
              <a:t>Spring Boot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]</a:t>
            </a:r>
          </a:p>
          <a:p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스프링 부트 기반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Backend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구축</a:t>
            </a:r>
          </a:p>
        </p:txBody>
      </p:sp>
      <p:pic>
        <p:nvPicPr>
          <p:cNvPr id="14" name="그래픽 13" descr="실행">
            <a:extLst>
              <a:ext uri="{FF2B5EF4-FFF2-40B4-BE49-F238E27FC236}">
                <a16:creationId xmlns:a16="http://schemas.microsoft.com/office/drawing/2014/main" id="{C50D8E0E-184B-429E-B25D-CA724FDA0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93E495-80ED-460A-BE14-3D6BAA283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1427" y="1367379"/>
            <a:ext cx="2111372" cy="195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CFBAC8B-EAF7-446C-B8A1-DF81E8A90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89513" y="1297351"/>
            <a:ext cx="2111372" cy="232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tstrap] Templates 무료 예제로 Flask와 연동하기">
            <a:extLst>
              <a:ext uri="{FF2B5EF4-FFF2-40B4-BE49-F238E27FC236}">
                <a16:creationId xmlns:a16="http://schemas.microsoft.com/office/drawing/2014/main" id="{FECE846C-714B-45E9-A654-919173A8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9" y="4092343"/>
            <a:ext cx="2074122" cy="207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on] MySQL - Too many connections 해결 및 튜닝">
            <a:extLst>
              <a:ext uri="{FF2B5EF4-FFF2-40B4-BE49-F238E27FC236}">
                <a16:creationId xmlns:a16="http://schemas.microsoft.com/office/drawing/2014/main" id="{186A3804-FFB4-4E2C-B44B-FE2186ABA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59" y="4099920"/>
            <a:ext cx="1738680" cy="173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575DF6-9A38-41A0-8E19-713B8B536794}"/>
              </a:ext>
            </a:extLst>
          </p:cNvPr>
          <p:cNvSpPr txBox="1"/>
          <p:nvPr/>
        </p:nvSpPr>
        <p:spPr>
          <a:xfrm>
            <a:off x="2716128" y="4513879"/>
            <a:ext cx="291831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[</a:t>
            </a:r>
            <a:r>
              <a:rPr lang="en-US" altLang="ko-KR" sz="2000" b="1" spc="-150" dirty="0">
                <a:solidFill>
                  <a:schemeClr val="tx2"/>
                </a:solidFill>
                <a:latin typeface="+mn-ea"/>
              </a:rPr>
              <a:t>Bootstrap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]</a:t>
            </a:r>
          </a:p>
          <a:p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부트 </a:t>
            </a:r>
            <a:r>
              <a:rPr lang="ko-KR" altLang="en-US" sz="2000" spc="-150" dirty="0" err="1">
                <a:solidFill>
                  <a:schemeClr val="tx2"/>
                </a:solidFill>
                <a:latin typeface="+mn-ea"/>
              </a:rPr>
              <a:t>스트랩을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 이용한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Frontend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87291-689A-4E66-9D47-D66E90050D6E}"/>
              </a:ext>
            </a:extLst>
          </p:cNvPr>
          <p:cNvSpPr txBox="1"/>
          <p:nvPr/>
        </p:nvSpPr>
        <p:spPr>
          <a:xfrm>
            <a:off x="8918917" y="1561651"/>
            <a:ext cx="278954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[</a:t>
            </a:r>
            <a:r>
              <a:rPr lang="en-US" altLang="ko-KR" sz="2000" b="1" spc="-150" dirty="0">
                <a:solidFill>
                  <a:schemeClr val="tx2"/>
                </a:solidFill>
                <a:latin typeface="+mn-ea"/>
              </a:rPr>
              <a:t>Vue.js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]</a:t>
            </a: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Vue.js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기반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Frontend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구축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948CE-1300-46BC-B8ED-EBA71078BF83}"/>
              </a:ext>
            </a:extLst>
          </p:cNvPr>
          <p:cNvSpPr txBox="1"/>
          <p:nvPr/>
        </p:nvSpPr>
        <p:spPr>
          <a:xfrm>
            <a:off x="8918918" y="4513879"/>
            <a:ext cx="258510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[</a:t>
            </a:r>
            <a:r>
              <a:rPr lang="en-US" altLang="ko-KR" sz="2000" b="1" spc="-150" dirty="0">
                <a:solidFill>
                  <a:schemeClr val="tx2"/>
                </a:solidFill>
                <a:latin typeface="+mn-ea"/>
              </a:rPr>
              <a:t>MySQL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]</a:t>
            </a: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MySQL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 기반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DB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354817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7889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DB </a:t>
            </a:r>
            <a:r>
              <a:rPr lang="ko-KR" altLang="en-US" sz="1300" dirty="0">
                <a:solidFill>
                  <a:schemeClr val="bg1"/>
                </a:solidFill>
              </a:rPr>
              <a:t>설계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D9C069-35E5-46D4-9C91-65C99EF9C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1" b="3177"/>
          <a:stretch/>
        </p:blipFill>
        <p:spPr>
          <a:xfrm>
            <a:off x="1773318" y="1158236"/>
            <a:ext cx="8645360" cy="51903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617615-BFC2-4446-AC7A-C10318B66488}"/>
              </a:ext>
            </a:extLst>
          </p:cNvPr>
          <p:cNvSpPr txBox="1"/>
          <p:nvPr/>
        </p:nvSpPr>
        <p:spPr>
          <a:xfrm>
            <a:off x="5006482" y="6164644"/>
            <a:ext cx="29183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2"/>
                </a:solidFill>
                <a:latin typeface="+mn-ea"/>
              </a:rPr>
              <a:t>DB</a:t>
            </a:r>
            <a:r>
              <a:rPr lang="ko-KR" altLang="en-US" sz="2000" b="1" spc="-150" dirty="0">
                <a:solidFill>
                  <a:schemeClr val="tx2"/>
                </a:solidFill>
                <a:latin typeface="+mn-ea"/>
              </a:rPr>
              <a:t>설계</a:t>
            </a:r>
            <a:r>
              <a:rPr lang="en-US" altLang="ko-KR" sz="2000" b="1" spc="-150" dirty="0">
                <a:solidFill>
                  <a:schemeClr val="tx2"/>
                </a:solidFill>
                <a:latin typeface="+mn-ea"/>
              </a:rPr>
              <a:t>(EER</a:t>
            </a:r>
            <a:r>
              <a:rPr lang="ko-KR" altLang="en-US" sz="2000" b="1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000" b="1" spc="-150" dirty="0">
                <a:solidFill>
                  <a:schemeClr val="tx2"/>
                </a:solidFill>
                <a:latin typeface="+mn-ea"/>
              </a:rPr>
              <a:t>Diagram)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760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1" y="8316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838A-E82B-470A-AE37-A2C4191BF91B}"/>
              </a:ext>
            </a:extLst>
          </p:cNvPr>
          <p:cNvSpPr txBox="1"/>
          <p:nvPr/>
        </p:nvSpPr>
        <p:spPr>
          <a:xfrm>
            <a:off x="805841" y="660176"/>
            <a:ext cx="1991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프로젝트 화면 구성 초안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46A67E-C5E0-46DE-841D-25894EBA52CF}"/>
              </a:ext>
            </a:extLst>
          </p:cNvPr>
          <p:cNvGrpSpPr/>
          <p:nvPr/>
        </p:nvGrpSpPr>
        <p:grpSpPr>
          <a:xfrm>
            <a:off x="1558018" y="1306507"/>
            <a:ext cx="9075963" cy="4713310"/>
            <a:chOff x="1113066" y="1223601"/>
            <a:chExt cx="10285987" cy="534169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33BDA6-9D32-491C-A637-06499543F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3066" y="1223622"/>
              <a:ext cx="4890231" cy="26655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099C10E-A89C-448D-9668-DE594C8C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3390" y="1223601"/>
              <a:ext cx="2348457" cy="26655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5406B7D-9F1F-42A4-95C4-E1CB91CF6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66" y="4032785"/>
              <a:ext cx="4890231" cy="253251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3667C06-0F2B-4305-B4C4-A249A9808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0785" y="4032785"/>
              <a:ext cx="4588268" cy="2532510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0D5FEAB-4466-4FD7-827F-20ED55CDA914}"/>
              </a:ext>
            </a:extLst>
          </p:cNvPr>
          <p:cNvSpPr txBox="1"/>
          <p:nvPr/>
        </p:nvSpPr>
        <p:spPr>
          <a:xfrm>
            <a:off x="5006482" y="6164644"/>
            <a:ext cx="29183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2"/>
                </a:solidFill>
                <a:latin typeface="+mn-ea"/>
              </a:rPr>
              <a:t>프로젝트 화면 구성</a:t>
            </a:r>
            <a:r>
              <a:rPr lang="en-US" altLang="ko-KR" sz="2000" b="1" spc="-150" dirty="0">
                <a:solidFill>
                  <a:schemeClr val="tx2"/>
                </a:solidFill>
                <a:latin typeface="+mn-ea"/>
              </a:rPr>
              <a:t>(</a:t>
            </a:r>
            <a:r>
              <a:rPr lang="ko-KR" altLang="en-US" sz="2000" b="1" spc="-150" dirty="0">
                <a:solidFill>
                  <a:schemeClr val="tx2"/>
                </a:solidFill>
                <a:latin typeface="+mn-ea"/>
              </a:rPr>
              <a:t>초안</a:t>
            </a:r>
            <a:r>
              <a:rPr lang="en-US" altLang="ko-KR" sz="2000" b="1" spc="-150" dirty="0">
                <a:solidFill>
                  <a:schemeClr val="tx2"/>
                </a:solidFill>
                <a:latin typeface="+mn-ea"/>
              </a:rPr>
              <a:t>)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741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960</Words>
  <Application>Microsoft Office PowerPoint</Application>
  <PresentationFormat>와이드스크린</PresentationFormat>
  <Paragraphs>230</Paragraphs>
  <Slides>29</Slides>
  <Notes>0</Notes>
  <HiddenSlides>16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5416</cp:lastModifiedBy>
  <cp:revision>28</cp:revision>
  <dcterms:created xsi:type="dcterms:W3CDTF">2020-10-04T10:36:58Z</dcterms:created>
  <dcterms:modified xsi:type="dcterms:W3CDTF">2022-05-26T12:35:38Z</dcterms:modified>
</cp:coreProperties>
</file>